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7" r:id="rId6"/>
    <p:sldId id="260" r:id="rId7"/>
    <p:sldId id="261" r:id="rId8"/>
    <p:sldId id="263" r:id="rId9"/>
    <p:sldId id="262" r:id="rId10"/>
    <p:sldId id="265" r:id="rId1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35" autoAdjust="0"/>
    <p:restoredTop sz="94189" autoAdjust="0"/>
  </p:normalViewPr>
  <p:slideViewPr>
    <p:cSldViewPr>
      <p:cViewPr varScale="1">
        <p:scale>
          <a:sx n="69" d="100"/>
          <a:sy n="69" d="100"/>
        </p:scale>
        <p:origin x="-57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FAE09B6B-C043-4699-B279-00D26854BB54}" type="datetimeFigureOut">
              <a:rPr lang="en-US"/>
              <a:pPr>
                <a:defRPr/>
              </a:pPr>
              <a:t>2/13/2012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C30A0CDB-5193-47EE-A29C-3F042B32B4C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74B1449-6ECD-482F-87A6-DB0FBD0A4E6D}" type="datetimeFigureOut">
              <a:rPr lang="en-US"/>
              <a:pPr>
                <a:defRPr/>
              </a:pPr>
              <a:t>2/13/2012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DA6A9E4-99FC-4004-A7FD-850E70A2966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953A677-B43F-40CF-A90F-C612AD203E91}" type="datetimeFigureOut">
              <a:rPr lang="en-US"/>
              <a:pPr>
                <a:defRPr/>
              </a:pPr>
              <a:t>2/13/2012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5E0C8D6-5EF4-4ADF-BC7C-6752E8FA6A8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E08AC8F-7BDA-4D9D-B702-DF906517DE18}" type="datetimeFigureOut">
              <a:rPr lang="en-US"/>
              <a:pPr>
                <a:defRPr/>
              </a:pPr>
              <a:t>2/13/2012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CC8A241-1FE6-440C-9E18-49603B96B6E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353FA65-E5CA-4836-B9E8-D33E40C1B7C4}" type="datetimeFigureOut">
              <a:rPr lang="en-US"/>
              <a:pPr>
                <a:defRPr/>
              </a:pPr>
              <a:t>2/13/2012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F760EDE-1A21-4A6D-A543-1D236683778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D0311E8-0032-44B2-9A27-60F889510192}" type="datetimeFigureOut">
              <a:rPr lang="en-US"/>
              <a:pPr>
                <a:defRPr/>
              </a:pPr>
              <a:t>2/13/2012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5368B-13B3-415B-8069-1345D9B925D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D71EC92-3967-44E8-9E1E-3B5F3B1092CA}" type="datetimeFigureOut">
              <a:rPr lang="en-US"/>
              <a:pPr>
                <a:defRPr/>
              </a:pPr>
              <a:t>2/13/2012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89BF033-1E87-4BA4-B8D8-92DB57423E8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0E72EFC-35A7-41CE-9976-37DF1ACB868E}" type="datetimeFigureOut">
              <a:rPr lang="en-US"/>
              <a:pPr>
                <a:defRPr/>
              </a:pPr>
              <a:t>2/13/2012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00D0DEE-21ED-4B9C-81AE-E986714CF92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1E9EDF8B-0A9D-451C-A20F-1952ACC9710B}" type="datetimeFigureOut">
              <a:rPr lang="en-US"/>
              <a:pPr>
                <a:defRPr/>
              </a:pPr>
              <a:t>2/13/2012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958136C-05DF-4229-886C-6B56938CE7F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4403A3E-F659-4DAB-838B-C1928EC2147F}" type="datetimeFigureOut">
              <a:rPr lang="en-US"/>
              <a:pPr>
                <a:defRPr/>
              </a:pPr>
              <a:t>2/13/2012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6976328-65E3-4CE2-AE8B-CD5AAAB81C3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AB92C35-B7C6-48C8-9015-61B3845F0F8D}" type="datetimeFigureOut">
              <a:rPr lang="en-US"/>
              <a:pPr>
                <a:defRPr/>
              </a:pPr>
              <a:t>2/13/2012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87BB112-ABC9-405B-AF0D-22474E0F747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F85DBBC-5F56-48D2-A269-111FFA4CB1EE}" type="datetimeFigureOut">
              <a:rPr lang="en-US"/>
              <a:pPr>
                <a:defRPr/>
              </a:pPr>
              <a:t>2/13/2012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0B05071-22A3-40F6-918B-7A0289F8DD4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F099CF54-084E-4950-887C-018F2DD8FBC9}" type="datetimeFigureOut">
              <a:rPr lang="en-US"/>
              <a:pPr>
                <a:defRPr/>
              </a:pPr>
              <a:t>2/13/2012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43ADE70B-FA7B-4940-8693-BF92127872D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upload.wikimedia.org/wikipedia/commons/0/00/Phineas_Gage_Cased_Daguerreotype_WilgusPhoto2008-12-19_Unretouched_Color.jpg" TargetMode="Externa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upload.wikimedia.org/wikipedia/en/9/98/RailroadCutCavendishVermontPresumedToBePhineasGageAccidentSite.jpg" TargetMode="Externa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upload.wikimedia.org/wikipedia/commons/8/8c/Phineas_Gage_GageMillerPhoto2010-02-17_Unretouched_Color_Cropped.jpg"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upload.wikimedia.org/wikipedia/commons/2/28/Phineas_gage_-_1868_skull_diagram.jpg" TargetMode="Externa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upload.wikimedia.org/wikipedia/commons/c/c7/BAM-photo.jpg"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ile:Phineas Gage Cased Daguerreotype WilgusPhoto2008-12-19 Unretouched Color.jpg">
            <a:hlinkClick r:id="rId2"/>
          </p:cNvPr>
          <p:cNvPicPr>
            <a:picLocks noChangeAspect="1" noChangeArrowheads="1"/>
          </p:cNvPicPr>
          <p:nvPr/>
        </p:nvPicPr>
        <p:blipFill>
          <a:blip r:embed="rId3" cstate="print"/>
          <a:srcRect/>
          <a:stretch>
            <a:fillRect/>
          </a:stretch>
        </p:blipFill>
        <p:spPr bwMode="auto">
          <a:xfrm>
            <a:off x="2362200" y="1600200"/>
            <a:ext cx="4152900" cy="4800600"/>
          </a:xfrm>
          <a:prstGeom prst="rect">
            <a:avLst/>
          </a:prstGeom>
          <a:noFill/>
          <a:ln w="9525">
            <a:noFill/>
            <a:miter lim="800000"/>
            <a:headEnd/>
            <a:tailEnd/>
          </a:ln>
        </p:spPr>
      </p:pic>
      <p:sp>
        <p:nvSpPr>
          <p:cNvPr id="2051" name="TextBox 4"/>
          <p:cNvSpPr txBox="1">
            <a:spLocks noChangeArrowheads="1"/>
          </p:cNvSpPr>
          <p:nvPr/>
        </p:nvSpPr>
        <p:spPr bwMode="auto">
          <a:xfrm>
            <a:off x="0" y="381000"/>
            <a:ext cx="9144000" cy="923925"/>
          </a:xfrm>
          <a:prstGeom prst="rect">
            <a:avLst/>
          </a:prstGeom>
          <a:blipFill dpi="0" rotWithShape="1">
            <a:blip r:embed="rId4" cstate="print"/>
            <a:srcRect/>
            <a:tile tx="0" ty="0" sx="100000" sy="100000" flip="none" algn="tl"/>
          </a:blipFill>
          <a:ln w="9525">
            <a:noFill/>
            <a:miter lim="800000"/>
            <a:headEnd/>
            <a:tailEnd/>
          </a:ln>
        </p:spPr>
        <p:txBody>
          <a:bodyPr>
            <a:spAutoFit/>
          </a:bodyPr>
          <a:lstStyle/>
          <a:p>
            <a:r>
              <a:rPr lang="en-US" sz="5400">
                <a:latin typeface="Goudy Old Style" pitchFamily="18" charset="0"/>
              </a:rPr>
              <a:t>The Case of Phineas Gage   1848</a:t>
            </a:r>
          </a:p>
        </p:txBody>
      </p:sp>
      <p:sp>
        <p:nvSpPr>
          <p:cNvPr id="5" name="TextBox 4"/>
          <p:cNvSpPr txBox="1"/>
          <p:nvPr/>
        </p:nvSpPr>
        <p:spPr>
          <a:xfrm>
            <a:off x="6705600" y="1676400"/>
            <a:ext cx="2057400" cy="4801314"/>
          </a:xfrm>
          <a:prstGeom prst="rect">
            <a:avLst/>
          </a:prstGeom>
          <a:blipFill>
            <a:blip r:embed="rId5" cstate="print"/>
            <a:tile tx="0" ty="0" sx="100000" sy="100000" flip="none" algn="tl"/>
          </a:blipFill>
        </p:spPr>
        <p:txBody>
          <a:bodyPr wrap="square" rtlCol="0">
            <a:sp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a:p>
        </p:txBody>
      </p:sp>
      <p:sp>
        <p:nvSpPr>
          <p:cNvPr id="6" name="TextBox 5"/>
          <p:cNvSpPr txBox="1"/>
          <p:nvPr/>
        </p:nvSpPr>
        <p:spPr>
          <a:xfrm>
            <a:off x="304800" y="1676400"/>
            <a:ext cx="1828800" cy="4801314"/>
          </a:xfrm>
          <a:prstGeom prst="rect">
            <a:avLst/>
          </a:prstGeom>
          <a:blipFill>
            <a:blip r:embed="rId5" cstate="print"/>
            <a:tile tx="0" ty="0" sx="100000" sy="100000" flip="none" algn="tl"/>
          </a:blipFill>
        </p:spPr>
        <p:txBody>
          <a:bodyPr wrap="square" rtlCol="0">
            <a:sp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bob woodruff skull"/>
          <p:cNvPicPr>
            <a:picLocks noChangeAspect="1" noChangeArrowheads="1"/>
          </p:cNvPicPr>
          <p:nvPr/>
        </p:nvPicPr>
        <p:blipFill>
          <a:blip r:embed="rId2" cstate="print"/>
          <a:srcRect/>
          <a:stretch>
            <a:fillRect/>
          </a:stretch>
        </p:blipFill>
        <p:spPr bwMode="auto">
          <a:xfrm>
            <a:off x="0" y="0"/>
            <a:ext cx="5057775" cy="3914775"/>
          </a:xfrm>
          <a:prstGeom prst="rect">
            <a:avLst/>
          </a:prstGeom>
          <a:noFill/>
        </p:spPr>
      </p:pic>
      <p:pic>
        <p:nvPicPr>
          <p:cNvPr id="5126" name="Picture 6" descr="Bob Woodruff"/>
          <p:cNvPicPr>
            <a:picLocks noChangeAspect="1" noChangeArrowheads="1"/>
          </p:cNvPicPr>
          <p:nvPr/>
        </p:nvPicPr>
        <p:blipFill>
          <a:blip r:embed="rId3" cstate="print"/>
          <a:srcRect/>
          <a:stretch>
            <a:fillRect/>
          </a:stretch>
        </p:blipFill>
        <p:spPr bwMode="auto">
          <a:xfrm>
            <a:off x="0" y="2943225"/>
            <a:ext cx="5057775" cy="3914775"/>
          </a:xfrm>
          <a:prstGeom prst="rect">
            <a:avLst/>
          </a:prstGeom>
          <a:noFill/>
        </p:spPr>
      </p:pic>
      <p:pic>
        <p:nvPicPr>
          <p:cNvPr id="5128" name="Picture 8" descr="Bob Woodruff"/>
          <p:cNvPicPr>
            <a:picLocks noChangeAspect="1" noChangeArrowheads="1"/>
          </p:cNvPicPr>
          <p:nvPr/>
        </p:nvPicPr>
        <p:blipFill>
          <a:blip r:embed="rId4" cstate="print"/>
          <a:srcRect/>
          <a:stretch>
            <a:fillRect/>
          </a:stretch>
        </p:blipFill>
        <p:spPr bwMode="auto">
          <a:xfrm>
            <a:off x="5089525" y="1447800"/>
            <a:ext cx="4054475" cy="5410200"/>
          </a:xfrm>
          <a:prstGeom prst="rect">
            <a:avLst/>
          </a:prstGeom>
          <a:noFill/>
        </p:spPr>
      </p:pic>
      <p:sp>
        <p:nvSpPr>
          <p:cNvPr id="5129" name="Text Box 9"/>
          <p:cNvSpPr txBox="1">
            <a:spLocks noChangeArrowheads="1"/>
          </p:cNvSpPr>
          <p:nvPr/>
        </p:nvSpPr>
        <p:spPr bwMode="auto">
          <a:xfrm>
            <a:off x="5181600" y="152400"/>
            <a:ext cx="3733800" cy="641350"/>
          </a:xfrm>
          <a:prstGeom prst="rect">
            <a:avLst/>
          </a:prstGeom>
          <a:noFill/>
          <a:ln w="9525">
            <a:noFill/>
            <a:miter lim="800000"/>
            <a:headEnd/>
            <a:tailEnd/>
          </a:ln>
          <a:effectLst/>
        </p:spPr>
        <p:txBody>
          <a:bodyPr>
            <a:spAutoFit/>
          </a:bodyPr>
          <a:lstStyle/>
          <a:p>
            <a:pPr>
              <a:spcBef>
                <a:spcPct val="50000"/>
              </a:spcBef>
            </a:pPr>
            <a:r>
              <a:rPr lang="en-US" b="1"/>
              <a:t>ABC reporter Bob Woodruff after a roadside bombing in Iraq</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File:RailroadCutCavendishVermontPresumedToBePhineasGageAccidentSite.jpg">
            <a:hlinkClick r:id="rId2"/>
          </p:cNvPr>
          <p:cNvPicPr>
            <a:picLocks noChangeAspect="1" noChangeArrowheads="1"/>
          </p:cNvPicPr>
          <p:nvPr/>
        </p:nvPicPr>
        <p:blipFill>
          <a:blip r:embed="rId3" cstate="print"/>
          <a:srcRect/>
          <a:stretch>
            <a:fillRect/>
          </a:stretch>
        </p:blipFill>
        <p:spPr bwMode="auto">
          <a:xfrm>
            <a:off x="152400" y="1981201"/>
            <a:ext cx="5082523" cy="3809999"/>
          </a:xfrm>
          <a:prstGeom prst="rect">
            <a:avLst/>
          </a:prstGeom>
          <a:noFill/>
          <a:ln w="9525">
            <a:noFill/>
            <a:miter lim="800000"/>
            <a:headEnd/>
            <a:tailEnd/>
          </a:ln>
        </p:spPr>
      </p:pic>
      <p:sp>
        <p:nvSpPr>
          <p:cNvPr id="3075" name="TextBox 2"/>
          <p:cNvSpPr txBox="1">
            <a:spLocks noChangeArrowheads="1"/>
          </p:cNvSpPr>
          <p:nvPr/>
        </p:nvSpPr>
        <p:spPr bwMode="auto">
          <a:xfrm>
            <a:off x="152400" y="76200"/>
            <a:ext cx="7848600" cy="1815882"/>
          </a:xfrm>
          <a:prstGeom prst="rect">
            <a:avLst/>
          </a:prstGeom>
          <a:solidFill>
            <a:schemeClr val="bg2">
              <a:lumMod val="75000"/>
            </a:schemeClr>
          </a:solidFill>
          <a:ln w="9525">
            <a:noFill/>
            <a:miter lim="800000"/>
            <a:headEnd/>
            <a:tailEnd/>
          </a:ln>
        </p:spPr>
        <p:txBody>
          <a:bodyPr>
            <a:spAutoFit/>
          </a:bodyPr>
          <a:lstStyle/>
          <a:p>
            <a:r>
              <a:rPr lang="en-US" sz="2800" dirty="0">
                <a:latin typeface="Calibri" pitchFamily="34" charset="0"/>
              </a:rPr>
              <a:t>On or near this site in </a:t>
            </a:r>
            <a:r>
              <a:rPr lang="en-US" sz="2800" b="1" dirty="0">
                <a:latin typeface="Calibri" pitchFamily="34" charset="0"/>
              </a:rPr>
              <a:t>Cavendish, Vermont</a:t>
            </a:r>
            <a:r>
              <a:rPr lang="en-US" sz="2800" dirty="0">
                <a:latin typeface="Calibri" pitchFamily="34" charset="0"/>
              </a:rPr>
              <a:t>, workers were using black powder to break up the rock of this </a:t>
            </a:r>
            <a:r>
              <a:rPr lang="en-US" sz="2800" dirty="0" smtClean="0">
                <a:latin typeface="Calibri" pitchFamily="34" charset="0"/>
              </a:rPr>
              <a:t>railroad embankment</a:t>
            </a:r>
            <a:r>
              <a:rPr lang="en-US" sz="2800" dirty="0">
                <a:latin typeface="Calibri" pitchFamily="34" charset="0"/>
              </a:rPr>
              <a:t>.  </a:t>
            </a:r>
            <a:r>
              <a:rPr lang="en-US" sz="2800" dirty="0" smtClean="0">
                <a:latin typeface="Calibri" pitchFamily="34" charset="0"/>
              </a:rPr>
              <a:t>Phineas Gage, age 25, was a foreman at the site. </a:t>
            </a:r>
            <a:endParaRPr lang="en-US" sz="2800" dirty="0">
              <a:latin typeface="Calibri" pitchFamily="34" charset="0"/>
            </a:endParaRPr>
          </a:p>
        </p:txBody>
      </p:sp>
      <p:pic>
        <p:nvPicPr>
          <p:cNvPr id="3076" name="Picture 4" descr="C:\Documents and Settings\jrossnagel\Local Settings\Temporary Internet Files\Content.IE5\0I2FO42G\MC900189635[1].jpg"/>
          <p:cNvPicPr>
            <a:picLocks noChangeAspect="1" noChangeArrowheads="1"/>
          </p:cNvPicPr>
          <p:nvPr/>
        </p:nvPicPr>
        <p:blipFill>
          <a:blip r:embed="rId4" cstate="print"/>
          <a:srcRect/>
          <a:stretch>
            <a:fillRect/>
          </a:stretch>
        </p:blipFill>
        <p:spPr bwMode="auto">
          <a:xfrm>
            <a:off x="4772887" y="3429000"/>
            <a:ext cx="4371113" cy="3429000"/>
          </a:xfrm>
          <a:prstGeom prst="rect">
            <a:avLst/>
          </a:prstGeom>
          <a:noFill/>
        </p:spPr>
      </p:pic>
      <p:sp>
        <p:nvSpPr>
          <p:cNvPr id="5" name="Down Arrow 4"/>
          <p:cNvSpPr/>
          <p:nvPr/>
        </p:nvSpPr>
        <p:spPr>
          <a:xfrm rot="3455248">
            <a:off x="7252167" y="4189795"/>
            <a:ext cx="304800" cy="559765"/>
          </a:xfrm>
          <a:prstGeom prst="downArrow">
            <a:avLst>
              <a:gd name="adj1" fmla="val 44041"/>
              <a:gd name="adj2" fmla="val 50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1"/>
          <p:cNvSpPr txBox="1">
            <a:spLocks noChangeArrowheads="1"/>
          </p:cNvSpPr>
          <p:nvPr/>
        </p:nvSpPr>
        <p:spPr bwMode="auto">
          <a:xfrm>
            <a:off x="4724400" y="1295400"/>
            <a:ext cx="4038600" cy="3970318"/>
          </a:xfrm>
          <a:prstGeom prst="rect">
            <a:avLst/>
          </a:prstGeom>
          <a:noFill/>
          <a:ln w="9525">
            <a:noFill/>
            <a:miter lim="800000"/>
            <a:headEnd/>
            <a:tailEnd/>
          </a:ln>
        </p:spPr>
        <p:txBody>
          <a:bodyPr wrap="square">
            <a:spAutoFit/>
          </a:bodyPr>
          <a:lstStyle/>
          <a:p>
            <a:r>
              <a:rPr lang="en-US" sz="3600" dirty="0">
                <a:latin typeface="Calibri" pitchFamily="34" charset="0"/>
              </a:rPr>
              <a:t>The explosion threw a “tamping iron” into the air. This rod was 3 feet long, and 1.5 inches thick.  Here, Gage is seen holding the </a:t>
            </a:r>
            <a:r>
              <a:rPr lang="en-US" sz="3600" dirty="0" smtClean="0">
                <a:latin typeface="Calibri" pitchFamily="34" charset="0"/>
              </a:rPr>
              <a:t>iron… </a:t>
            </a:r>
            <a:endParaRPr lang="en-US" sz="3600" dirty="0">
              <a:latin typeface="Calibri" pitchFamily="34" charset="0"/>
            </a:endParaRPr>
          </a:p>
        </p:txBody>
      </p:sp>
      <p:pic>
        <p:nvPicPr>
          <p:cNvPr id="4099" name="Picture 2" descr="File:Phineas Gage GageMillerPhoto2010-02-17 Unretouched Color Cropped.jpg">
            <a:hlinkClick r:id="rId2"/>
          </p:cNvPr>
          <p:cNvPicPr>
            <a:picLocks noChangeAspect="1" noChangeArrowheads="1"/>
          </p:cNvPicPr>
          <p:nvPr/>
        </p:nvPicPr>
        <p:blipFill>
          <a:blip r:embed="rId3" cstate="print"/>
          <a:srcRect/>
          <a:stretch>
            <a:fillRect/>
          </a:stretch>
        </p:blipFill>
        <p:spPr bwMode="auto">
          <a:xfrm>
            <a:off x="533400" y="228600"/>
            <a:ext cx="3829050" cy="6489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File:Phineas gage - 1868 skull diagram.jpg">
            <a:hlinkClick r:id="rId2"/>
          </p:cNvPr>
          <p:cNvPicPr>
            <a:picLocks noChangeAspect="1" noChangeArrowheads="1"/>
          </p:cNvPicPr>
          <p:nvPr/>
        </p:nvPicPr>
        <p:blipFill>
          <a:blip r:embed="rId3" cstate="print"/>
          <a:srcRect/>
          <a:stretch>
            <a:fillRect/>
          </a:stretch>
        </p:blipFill>
        <p:spPr bwMode="auto">
          <a:xfrm>
            <a:off x="838200" y="533400"/>
            <a:ext cx="3124200" cy="4430713"/>
          </a:xfrm>
          <a:prstGeom prst="rect">
            <a:avLst/>
          </a:prstGeom>
          <a:noFill/>
          <a:ln w="9525">
            <a:noFill/>
            <a:miter lim="800000"/>
            <a:headEnd/>
            <a:tailEnd/>
          </a:ln>
        </p:spPr>
      </p:pic>
      <p:sp>
        <p:nvSpPr>
          <p:cNvPr id="4" name="Down Arrow 3"/>
          <p:cNvSpPr/>
          <p:nvPr/>
        </p:nvSpPr>
        <p:spPr>
          <a:xfrm rot="10034624">
            <a:off x="1674813" y="39688"/>
            <a:ext cx="381000" cy="609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Down Arrow 4"/>
          <p:cNvSpPr/>
          <p:nvPr/>
        </p:nvSpPr>
        <p:spPr>
          <a:xfrm rot="10020340">
            <a:off x="2990850" y="4994275"/>
            <a:ext cx="3810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125" name="TextBox 5"/>
          <p:cNvSpPr txBox="1">
            <a:spLocks noChangeArrowheads="1"/>
          </p:cNvSpPr>
          <p:nvPr/>
        </p:nvSpPr>
        <p:spPr bwMode="auto">
          <a:xfrm>
            <a:off x="4114800" y="533400"/>
            <a:ext cx="4419600" cy="5016500"/>
          </a:xfrm>
          <a:prstGeom prst="rect">
            <a:avLst/>
          </a:prstGeom>
          <a:blipFill dpi="0" rotWithShape="1">
            <a:blip r:embed="rId4" cstate="print"/>
            <a:srcRect/>
            <a:tile tx="0" ty="0" sx="100000" sy="100000" flip="none" algn="tl"/>
          </a:blipFill>
          <a:ln w="9525">
            <a:noFill/>
            <a:miter lim="800000"/>
            <a:headEnd/>
            <a:tailEnd/>
          </a:ln>
        </p:spPr>
        <p:txBody>
          <a:bodyPr>
            <a:spAutoFit/>
          </a:bodyPr>
          <a:lstStyle/>
          <a:p>
            <a:r>
              <a:rPr lang="en-US" sz="4000" dirty="0">
                <a:latin typeface="Calibri" pitchFamily="34" charset="0"/>
              </a:rPr>
              <a:t>The iron passed directly through Gage’s</a:t>
            </a:r>
          </a:p>
          <a:p>
            <a:r>
              <a:rPr lang="en-US" sz="4000" dirty="0">
                <a:latin typeface="Calibri" pitchFamily="34" charset="0"/>
              </a:rPr>
              <a:t>brain…emerged out the top, and flew </a:t>
            </a:r>
          </a:p>
          <a:p>
            <a:r>
              <a:rPr lang="en-US" sz="4000" i="1" u="sng" dirty="0">
                <a:latin typeface="Calibri" pitchFamily="34" charset="0"/>
              </a:rPr>
              <a:t>80 feet further </a:t>
            </a:r>
            <a:r>
              <a:rPr lang="en-US" sz="4000" dirty="0">
                <a:latin typeface="Calibri" pitchFamily="34" charset="0"/>
              </a:rPr>
              <a:t>before hitting the ground.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Phineas Gage recreation"/>
          <p:cNvPicPr>
            <a:picLocks noChangeAspect="1" noChangeArrowheads="1"/>
          </p:cNvPicPr>
          <p:nvPr/>
        </p:nvPicPr>
        <p:blipFill>
          <a:blip r:embed="rId2" cstate="print"/>
          <a:srcRect/>
          <a:stretch>
            <a:fillRect/>
          </a:stretch>
        </p:blipFill>
        <p:spPr bwMode="auto">
          <a:xfrm>
            <a:off x="2438400" y="0"/>
            <a:ext cx="4730750" cy="68580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Box 1"/>
          <p:cNvSpPr txBox="1">
            <a:spLocks noChangeArrowheads="1"/>
          </p:cNvSpPr>
          <p:nvPr/>
        </p:nvSpPr>
        <p:spPr bwMode="auto">
          <a:xfrm>
            <a:off x="457200" y="152400"/>
            <a:ext cx="3886200" cy="6248400"/>
          </a:xfrm>
          <a:prstGeom prst="rect">
            <a:avLst/>
          </a:prstGeom>
          <a:blipFill dpi="0" rotWithShape="1">
            <a:blip r:embed="rId2" cstate="print"/>
            <a:srcRect/>
            <a:tile tx="0" ty="0" sx="100000" sy="100000" flip="none" algn="tl"/>
          </a:blipFill>
          <a:ln w="9525">
            <a:noFill/>
            <a:miter lim="800000"/>
            <a:headEnd/>
            <a:tailEnd/>
          </a:ln>
        </p:spPr>
        <p:txBody>
          <a:bodyPr>
            <a:spAutoFit/>
          </a:bodyPr>
          <a:lstStyle/>
          <a:p>
            <a:r>
              <a:rPr lang="en-US" sz="4000" dirty="0">
                <a:latin typeface="Calibri" pitchFamily="34" charset="0"/>
              </a:rPr>
              <a:t>Gage was fully conscious </a:t>
            </a:r>
            <a:r>
              <a:rPr lang="en-US" sz="4000" u="sng" dirty="0">
                <a:latin typeface="Calibri" pitchFamily="34" charset="0"/>
              </a:rPr>
              <a:t>within</a:t>
            </a:r>
            <a:r>
              <a:rPr lang="en-US" sz="4000" dirty="0">
                <a:latin typeface="Calibri" pitchFamily="34" charset="0"/>
              </a:rPr>
              <a:t> </a:t>
            </a:r>
            <a:r>
              <a:rPr lang="en-US" sz="4000" u="sng" dirty="0">
                <a:latin typeface="Calibri" pitchFamily="34" charset="0"/>
              </a:rPr>
              <a:t>minutes</a:t>
            </a:r>
            <a:r>
              <a:rPr lang="en-US" sz="4000" dirty="0">
                <a:latin typeface="Calibri" pitchFamily="34" charset="0"/>
              </a:rPr>
              <a:t> of the accident, and was soon sitting up and speaking to the doctor. Here is a newspaper report of the accident… </a:t>
            </a:r>
          </a:p>
        </p:txBody>
      </p:sp>
      <p:pic>
        <p:nvPicPr>
          <p:cNvPr id="18434" name="Picture 2" descr="http://upload.wikimedia.org/wikipedia/commons/b/bd/Phineas_Gage_-_notice.GIF"/>
          <p:cNvPicPr>
            <a:picLocks noChangeAspect="1" noChangeArrowheads="1"/>
          </p:cNvPicPr>
          <p:nvPr/>
        </p:nvPicPr>
        <p:blipFill>
          <a:blip r:embed="rId3" cstate="print"/>
          <a:srcRect/>
          <a:stretch>
            <a:fillRect/>
          </a:stretch>
        </p:blipFill>
        <p:spPr bwMode="auto">
          <a:xfrm>
            <a:off x="4440238" y="609600"/>
            <a:ext cx="4391025" cy="5105400"/>
          </a:xfrm>
          <a:prstGeom prst="rect">
            <a:avLst/>
          </a:prstGeom>
          <a:solidFill>
            <a:schemeClr val="bg2">
              <a:lumMod val="90000"/>
            </a:schemeClr>
          </a:solidFill>
        </p:spPr>
      </p:pic>
      <p:sp>
        <p:nvSpPr>
          <p:cNvPr id="4" name="Right Arrow 3"/>
          <p:cNvSpPr/>
          <p:nvPr/>
        </p:nvSpPr>
        <p:spPr>
          <a:xfrm>
            <a:off x="4114800" y="1600200"/>
            <a:ext cx="5334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1"/>
          <p:cNvSpPr txBox="1">
            <a:spLocks noChangeArrowheads="1"/>
          </p:cNvSpPr>
          <p:nvPr/>
        </p:nvSpPr>
        <p:spPr bwMode="auto">
          <a:xfrm>
            <a:off x="0" y="304800"/>
            <a:ext cx="3352800" cy="3416300"/>
          </a:xfrm>
          <a:prstGeom prst="rect">
            <a:avLst/>
          </a:prstGeom>
          <a:noFill/>
          <a:ln w="9525">
            <a:noFill/>
            <a:miter lim="800000"/>
            <a:headEnd/>
            <a:tailEnd/>
          </a:ln>
        </p:spPr>
        <p:txBody>
          <a:bodyPr>
            <a:spAutoFit/>
          </a:bodyPr>
          <a:lstStyle/>
          <a:p>
            <a:r>
              <a:rPr lang="en-US" sz="3600">
                <a:latin typeface="Calibri" pitchFamily="34" charset="0"/>
              </a:rPr>
              <a:t>Within weeks, Gage was walking, conversing, and claiming to feel no pain.  </a:t>
            </a:r>
          </a:p>
        </p:txBody>
      </p:sp>
      <p:pic>
        <p:nvPicPr>
          <p:cNvPr id="7171" name="Picture 2" descr="File:BAM-photo.jpg">
            <a:hlinkClick r:id="rId2"/>
          </p:cNvPr>
          <p:cNvPicPr>
            <a:picLocks noChangeAspect="1" noChangeArrowheads="1"/>
          </p:cNvPicPr>
          <p:nvPr/>
        </p:nvPicPr>
        <p:blipFill>
          <a:blip r:embed="rId3" cstate="print"/>
          <a:srcRect/>
          <a:stretch>
            <a:fillRect/>
          </a:stretch>
        </p:blipFill>
        <p:spPr bwMode="auto">
          <a:xfrm>
            <a:off x="3581400" y="228600"/>
            <a:ext cx="4508500" cy="4425950"/>
          </a:xfrm>
          <a:prstGeom prst="rect">
            <a:avLst/>
          </a:prstGeom>
          <a:noFill/>
          <a:ln w="9525">
            <a:noFill/>
            <a:miter lim="800000"/>
            <a:headEnd/>
            <a:tailEnd/>
          </a:ln>
        </p:spPr>
      </p:pic>
      <p:sp>
        <p:nvSpPr>
          <p:cNvPr id="7172" name="TextBox 3"/>
          <p:cNvSpPr txBox="1">
            <a:spLocks noChangeArrowheads="1"/>
          </p:cNvSpPr>
          <p:nvPr/>
        </p:nvSpPr>
        <p:spPr bwMode="auto">
          <a:xfrm>
            <a:off x="304800" y="4795838"/>
            <a:ext cx="8458200" cy="2062162"/>
          </a:xfrm>
          <a:prstGeom prst="rect">
            <a:avLst/>
          </a:prstGeom>
          <a:noFill/>
          <a:ln w="9525">
            <a:noFill/>
            <a:miter lim="800000"/>
            <a:headEnd/>
            <a:tailEnd/>
          </a:ln>
        </p:spPr>
        <p:txBody>
          <a:bodyPr>
            <a:spAutoFit/>
          </a:bodyPr>
          <a:lstStyle/>
          <a:p>
            <a:r>
              <a:rPr lang="en-US" sz="3200">
                <a:latin typeface="Calibri" pitchFamily="34" charset="0"/>
              </a:rPr>
              <a:t>He did not return to railroad work. Reports exist that say he appeared at PT Barnum’s American Museum in New York…along with the tamping iron, as a “Curiousity.”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304800"/>
            <a:ext cx="8229600" cy="2308324"/>
          </a:xfrm>
          <a:prstGeom prst="rect">
            <a:avLst/>
          </a:prstGeom>
          <a:noFill/>
        </p:spPr>
        <p:txBody>
          <a:bodyPr wrap="square" rtlCol="0">
            <a:spAutoFit/>
          </a:bodyPr>
          <a:lstStyle/>
          <a:p>
            <a:r>
              <a:rPr lang="en-US" sz="3600" dirty="0" smtClean="0"/>
              <a:t>Gage’s recovery was seen as remarkable…but people soon noticed he had changed significantly in terms of </a:t>
            </a:r>
            <a:r>
              <a:rPr lang="en-US" sz="3600" u="sng" dirty="0" smtClean="0">
                <a:solidFill>
                  <a:srgbClr val="C00000"/>
                </a:solidFill>
              </a:rPr>
              <a:t>Personality. </a:t>
            </a:r>
            <a:endParaRPr lang="en-US" sz="3600" u="sng" dirty="0">
              <a:solidFill>
                <a:srgbClr val="C00000"/>
              </a:solidFill>
            </a:endParaRPr>
          </a:p>
        </p:txBody>
      </p:sp>
      <p:sp>
        <p:nvSpPr>
          <p:cNvPr id="3" name="Rectangle 2"/>
          <p:cNvSpPr/>
          <p:nvPr/>
        </p:nvSpPr>
        <p:spPr>
          <a:xfrm>
            <a:off x="3124200" y="2514600"/>
            <a:ext cx="5029200" cy="4093428"/>
          </a:xfrm>
          <a:prstGeom prst="rect">
            <a:avLst/>
          </a:prstGeom>
        </p:spPr>
        <p:txBody>
          <a:bodyPr wrap="square">
            <a:spAutoFit/>
          </a:bodyPr>
          <a:lstStyle/>
          <a:p>
            <a:r>
              <a:rPr lang="en-US" sz="2000" i="1" dirty="0" smtClean="0"/>
              <a:t>“Some months after the accident, probably in  about the middle of 1849, Phineas felt strong enough to resume work.  But because his personality had changed so much, the contractors who had employed him would not give him his place again.   He was now fitful, irreverent, and grossly profane, showing little deference for his fellows.  He was also impatient and obstinate, yet capricious and vacillating, unable to settle on any of the plans he devised for future action.  His friends said he was "No longer Gage”</a:t>
            </a:r>
            <a:endParaRPr lang="en-US" sz="2000" i="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1"/>
          <p:cNvSpPr txBox="1">
            <a:spLocks noChangeArrowheads="1"/>
          </p:cNvSpPr>
          <p:nvPr/>
        </p:nvSpPr>
        <p:spPr bwMode="auto">
          <a:xfrm>
            <a:off x="228600" y="228600"/>
            <a:ext cx="4419600" cy="7048500"/>
          </a:xfrm>
          <a:prstGeom prst="rect">
            <a:avLst/>
          </a:prstGeom>
          <a:noFill/>
          <a:ln w="9525">
            <a:noFill/>
            <a:miter lim="800000"/>
            <a:headEnd/>
            <a:tailEnd/>
          </a:ln>
        </p:spPr>
        <p:txBody>
          <a:bodyPr>
            <a:spAutoFit/>
          </a:bodyPr>
          <a:lstStyle/>
          <a:p>
            <a:r>
              <a:rPr lang="en-US" sz="3600" dirty="0">
                <a:latin typeface="Calibri" pitchFamily="34" charset="0"/>
              </a:rPr>
              <a:t>Gage </a:t>
            </a:r>
            <a:r>
              <a:rPr lang="en-US" sz="3600" dirty="0" smtClean="0">
                <a:latin typeface="Calibri" pitchFamily="34" charset="0"/>
              </a:rPr>
              <a:t>lived for 12 </a:t>
            </a:r>
            <a:r>
              <a:rPr lang="en-US" sz="3600" dirty="0">
                <a:latin typeface="Calibri" pitchFamily="34" charset="0"/>
              </a:rPr>
              <a:t>more years after the accident. He died in 1860, and his headless remains are buried in San Francisco. His skull and the tamping iron are on display at the </a:t>
            </a:r>
            <a:r>
              <a:rPr lang="en-US" sz="3600" i="1" dirty="0">
                <a:solidFill>
                  <a:srgbClr val="C00000"/>
                </a:solidFill>
                <a:latin typeface="Calibri" pitchFamily="34" charset="0"/>
              </a:rPr>
              <a:t>Warren Anatomical Museum </a:t>
            </a:r>
            <a:r>
              <a:rPr lang="en-US" sz="3600" dirty="0">
                <a:latin typeface="Calibri" pitchFamily="34" charset="0"/>
              </a:rPr>
              <a:t>at Harvard Medical School. </a:t>
            </a:r>
          </a:p>
          <a:p>
            <a:endParaRPr lang="en-US" sz="1200" dirty="0">
              <a:latin typeface="Calibri" pitchFamily="34" charset="0"/>
            </a:endParaRPr>
          </a:p>
          <a:p>
            <a:endParaRPr lang="en-US" sz="4400" dirty="0">
              <a:latin typeface="Calibri" pitchFamily="34" charset="0"/>
            </a:endParaRPr>
          </a:p>
        </p:txBody>
      </p:sp>
      <p:pic>
        <p:nvPicPr>
          <p:cNvPr id="8195" name="Picture 2" descr="http://www.clearchannelexhibits.com/images/press/download/BrainSkull.jpg"/>
          <p:cNvPicPr>
            <a:picLocks noChangeAspect="1" noChangeArrowheads="1"/>
          </p:cNvPicPr>
          <p:nvPr/>
        </p:nvPicPr>
        <p:blipFill>
          <a:blip r:embed="rId2" cstate="print"/>
          <a:srcRect/>
          <a:stretch>
            <a:fillRect/>
          </a:stretch>
        </p:blipFill>
        <p:spPr bwMode="auto">
          <a:xfrm>
            <a:off x="4762804" y="228600"/>
            <a:ext cx="4381196" cy="5716587"/>
          </a:xfrm>
          <a:prstGeom prst="rect">
            <a:avLst/>
          </a:prstGeom>
          <a:noFill/>
          <a:ln w="9525">
            <a:noFill/>
            <a:miter lim="800000"/>
            <a:headEnd/>
            <a:tailEnd/>
          </a:ln>
        </p:spPr>
      </p:pic>
      <p:sp>
        <p:nvSpPr>
          <p:cNvPr id="4" name="TextBox 3"/>
          <p:cNvSpPr txBox="1"/>
          <p:nvPr/>
        </p:nvSpPr>
        <p:spPr>
          <a:xfrm>
            <a:off x="4495800" y="6096000"/>
            <a:ext cx="4343400" cy="400110"/>
          </a:xfrm>
          <a:prstGeom prst="rect">
            <a:avLst/>
          </a:prstGeom>
          <a:noFill/>
        </p:spPr>
        <p:txBody>
          <a:bodyPr wrap="square" rtlCol="0">
            <a:spAutoFit/>
          </a:bodyPr>
          <a:lstStyle/>
          <a:p>
            <a:r>
              <a:rPr lang="en-US" sz="2000" b="1" i="1" dirty="0">
                <a:latin typeface="Palatino Linotype" pitchFamily="18" charset="0"/>
              </a:rPr>
              <a:t> </a:t>
            </a:r>
            <a:r>
              <a:rPr lang="en-US" sz="2000" b="1" i="1" dirty="0" smtClean="0">
                <a:latin typeface="Palatino Linotype" pitchFamily="18" charset="0"/>
              </a:rPr>
              <a:t>       The Skull of </a:t>
            </a:r>
            <a:r>
              <a:rPr lang="en-US" sz="2000" b="1" i="1" dirty="0" err="1" smtClean="0">
                <a:latin typeface="Palatino Linotype" pitchFamily="18" charset="0"/>
              </a:rPr>
              <a:t>Phineas</a:t>
            </a:r>
            <a:r>
              <a:rPr lang="en-US" sz="2000" b="1" i="1" dirty="0" smtClean="0">
                <a:latin typeface="Palatino Linotype" pitchFamily="18" charset="0"/>
              </a:rPr>
              <a:t> Gage</a:t>
            </a:r>
            <a:endParaRPr lang="en-US" sz="2000" b="1" i="1" dirty="0">
              <a:latin typeface="Palatino Linotype"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1708</TotalTime>
  <Words>277</Words>
  <Application>Microsoft Office PowerPoint</Application>
  <PresentationFormat>On-screen Show (4:3)</PresentationFormat>
  <Paragraphs>44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Slide 1</vt:lpstr>
      <vt:lpstr>Slide 2</vt:lpstr>
      <vt:lpstr>Slide 3</vt:lpstr>
      <vt:lpstr>Slide 4</vt:lpstr>
      <vt:lpstr>Slide 5</vt:lpstr>
      <vt:lpstr>Slide 6</vt:lpstr>
      <vt:lpstr>Slide 7</vt:lpstr>
      <vt:lpstr>Slide 8</vt:lpstr>
      <vt:lpstr>Slide 9</vt:lpstr>
      <vt:lpstr>Slide 10</vt:lpstr>
    </vt:vector>
  </TitlesOfParts>
  <Company>SASD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SASD User</dc:creator>
  <cp:lastModifiedBy>John Hampton</cp:lastModifiedBy>
  <cp:revision>32</cp:revision>
  <dcterms:created xsi:type="dcterms:W3CDTF">2010-09-27T12:08:16Z</dcterms:created>
  <dcterms:modified xsi:type="dcterms:W3CDTF">2012-02-13T18:23:26Z</dcterms:modified>
</cp:coreProperties>
</file>